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71" r:id="rId11"/>
    <p:sldId id="264" r:id="rId12"/>
    <p:sldId id="270" r:id="rId13"/>
    <p:sldId id="265" r:id="rId14"/>
    <p:sldId id="266" r:id="rId15"/>
    <p:sldId id="267" r:id="rId16"/>
    <p:sldId id="275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94718"/>
  </p:normalViewPr>
  <p:slideViewPr>
    <p:cSldViewPr snapToGrid="0">
      <p:cViewPr varScale="1">
        <p:scale>
          <a:sx n="74" d="100"/>
          <a:sy n="74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1389FC-84BB-41A0-BC92-057C08DC342F}" type="datetime1">
              <a:rPr lang="en-GB" smtClean="0"/>
              <a:t>09/07/2025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9B039-1C6C-4DB3-861A-76F1FF2AC578}" type="datetime1">
              <a:rPr lang="en-GB" noProof="0" smtClean="0"/>
              <a:pPr/>
              <a:t>09/07/2025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39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749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13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1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80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4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4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22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9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03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90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0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18" y="711200"/>
            <a:ext cx="9919607" cy="2387600"/>
          </a:xfrm>
        </p:spPr>
        <p:txBody>
          <a:bodyPr rtlCol="0"/>
          <a:lstStyle/>
          <a:p>
            <a:r>
              <a:rPr lang="en-US" sz="4800" dirty="0"/>
              <a:t>Educational Institutions and</a:t>
            </a:r>
            <a:br>
              <a:rPr lang="en-US" sz="4800" dirty="0"/>
            </a:br>
            <a:r>
              <a:rPr lang="en-US" sz="4800" dirty="0"/>
              <a:t>Courses Analytics Report</a:t>
            </a: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493" y="5340125"/>
            <a:ext cx="9500507" cy="806675"/>
          </a:xfrm>
        </p:spPr>
        <p:txBody>
          <a:bodyPr rtlCol="0"/>
          <a:lstStyle/>
          <a:p>
            <a:pPr rtl="0"/>
            <a:r>
              <a:rPr lang="en-GB" dirty="0"/>
              <a:t>By: Justice Kofi Annan Ekuban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1F931-4A47-CDB9-94B8-A0EA8F34F1E2}"/>
              </a:ext>
            </a:extLst>
          </p:cNvPr>
          <p:cNvSpPr txBox="1">
            <a:spLocks/>
          </p:cNvSpPr>
          <p:nvPr/>
        </p:nvSpPr>
        <p:spPr>
          <a:xfrm>
            <a:off x="1681162" y="6492875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637183"/>
                </a:solidFill>
                <a:latin typeface="Tenorite"/>
              </a:rPr>
              <a:t>09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637183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/07/2025</a:t>
            </a:r>
            <a:endParaRPr lang="en-GB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17F1B9-7504-94C3-7176-2C17E51394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9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3949" y="5035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7" y="-100014"/>
            <a:ext cx="9779183" cy="1325563"/>
          </a:xfrm>
        </p:spPr>
        <p:txBody>
          <a:bodyPr rtlCol="0"/>
          <a:lstStyle/>
          <a:p>
            <a:r>
              <a:rPr lang="en-GB" dirty="0"/>
              <a:t>University-wise Course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4333" y="5443539"/>
            <a:ext cx="8858250" cy="1086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sz="1800" b="1" u="sng" dirty="0"/>
              <a:t>Findings:</a:t>
            </a:r>
            <a:endParaRPr lang="en-US" sz="1800" dirty="0"/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1800" dirty="0"/>
              <a:t>Universities like CBSE and Autonomous Institutes offer varied course types.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1800" dirty="0"/>
              <a:t>Notable contributions to PG and diploma programs.</a:t>
            </a:r>
            <a:endParaRPr lang="en-GB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F6D3A6-1C32-7148-FFF7-61C038FD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2" y="1214243"/>
            <a:ext cx="10577513" cy="40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46"/>
    </mc:Choice>
    <mc:Fallback>
      <p:transition spd="slow" advTm="662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380" y="-282307"/>
            <a:ext cx="9779183" cy="1325563"/>
          </a:xfrm>
        </p:spPr>
        <p:txBody>
          <a:bodyPr rtlCol="0"/>
          <a:lstStyle/>
          <a:p>
            <a:r>
              <a:rPr lang="en-GB" dirty="0"/>
              <a:t>Specialization Trends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53592" y="4973334"/>
            <a:ext cx="6830879" cy="522514"/>
          </a:xfrm>
        </p:spPr>
        <p:txBody>
          <a:bodyPr rtlCol="0"/>
          <a:lstStyle/>
          <a:p>
            <a:pPr rtl="0"/>
            <a:r>
              <a:rPr lang="en-US" u="sng" dirty="0"/>
              <a:t>Findings: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b="0" dirty="0"/>
              <a:t>MBA is the most popular specialization (47K courses)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b="0" dirty="0"/>
              <a:t>Emphasizes focus on business education</a:t>
            </a:r>
            <a:endParaRPr lang="en-GB" b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7FDC4D-A26B-3879-416B-87EA8468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79"/>
          <a:stretch>
            <a:fillRect/>
          </a:stretch>
        </p:blipFill>
        <p:spPr>
          <a:xfrm>
            <a:off x="2296204" y="1362152"/>
            <a:ext cx="6830879" cy="32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39"/>
    </mc:Choice>
    <mc:Fallback>
      <p:transition spd="slow" advTm="356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r>
              <a:rPr lang="en-GB" dirty="0"/>
              <a:t>Conclusion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359025"/>
            <a:ext cx="11334071" cy="41179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600" dirty="0"/>
              <a:t>Summary: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Engineering, MBA, and Arts are dominant fields.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Pune is a key education hub.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UG courses dominate at 65.8%.</a:t>
            </a:r>
          </a:p>
          <a:p>
            <a:endParaRPr lang="en-US" sz="1600" dirty="0"/>
          </a:p>
          <a:p>
            <a:r>
              <a:rPr lang="en-US" sz="1600" dirty="0"/>
              <a:t>Recommendations: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Expand access to professional courses.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Invest in underrepresented districts.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Balance aided and unaided programs.</a:t>
            </a:r>
          </a:p>
          <a:p>
            <a:pPr rtl="0"/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12</a:t>
            </a:fld>
            <a:endParaRPr lang="en-GB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F27014-1957-CD0F-6D7F-B29DF4D25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3797" y="5684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5"/>
    </mc:Choice>
    <mc:Fallback>
      <p:transition spd="slow" advTm="1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07963"/>
            <a:ext cx="6220278" cy="2387600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Justice Kofi Annan Ekuban</a:t>
            </a:r>
          </a:p>
          <a:p>
            <a:pPr rtl="0"/>
            <a:r>
              <a:rPr lang="en-GB" dirty="0"/>
              <a:t>justiceekuban2004@gmail.com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"/>
    </mc:Choice>
    <mc:Fallback>
      <p:transition spd="slow" advTm="5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r>
              <a:rPr lang="en-GB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Overview: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 Analyze the distribution of colleges, course types, and durations.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Identify top institutions and popular course categories.</a:t>
            </a:r>
          </a:p>
          <a:p>
            <a:endParaRPr lang="en-US" dirty="0"/>
          </a:p>
          <a:p>
            <a:r>
              <a:rPr lang="en-US" dirty="0"/>
              <a:t>Key Metrics: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Total Colleges: 15K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Unique Courses: 1K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Professional Courses: 18%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/>
              <a:t>Average Course Duration: 21 months</a:t>
            </a:r>
          </a:p>
          <a:p>
            <a:pPr rt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08DE33-C56F-6AF8-28E4-FE8A56AE4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1"/>
    </mc:Choice>
    <mc:Fallback>
      <p:transition spd="slow" advTm="4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r>
              <a:rPr lang="en-GB" dirty="0"/>
              <a:t>Total Colleges by District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9603" y="5479488"/>
            <a:ext cx="6362021" cy="1668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9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Interpretation:</a:t>
            </a:r>
            <a:endParaRPr lang="en-US" dirty="0"/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Pune has the highest concentration (1.3K)</a:t>
            </a:r>
          </a:p>
          <a:p>
            <a:pPr marL="342900" indent="-34290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Followed by Nagpur, Thane, etc.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/>
              <a:t>10/9/2021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A3455-A68A-BB83-C833-92E6E4EEA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848" y="2306864"/>
            <a:ext cx="6905227" cy="31938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71D47E-EF99-579A-EBDD-51546A5A8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8"/>
    </mc:Choice>
    <mc:Fallback>
      <p:transition spd="slow" advTm="4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94" y="385765"/>
            <a:ext cx="6245912" cy="875250"/>
          </a:xfrm>
        </p:spPr>
        <p:txBody>
          <a:bodyPr rtlCol="0"/>
          <a:lstStyle/>
          <a:p>
            <a:r>
              <a:rPr lang="en-GB" sz="4400" dirty="0"/>
              <a:t>Course Duration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420" y="5094712"/>
            <a:ext cx="6245912" cy="140610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en-US" sz="2000" b="1" u="sng" dirty="0"/>
              <a:t>Interpretation: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sz="2000" dirty="0"/>
              <a:t>Districts like Solapur and Pune have higher average durations.</a:t>
            </a:r>
          </a:p>
          <a:p>
            <a:pPr marL="457200" indent="-457200" rtl="0">
              <a:buFont typeface="Wingdings" panose="05000000000000000000" pitchFamily="2" charset="2"/>
              <a:buChar char="§"/>
            </a:pPr>
            <a:r>
              <a:rPr lang="en-US" sz="2000" dirty="0"/>
              <a:t>Factors may include type of programs offered (e.g., PG, PhD)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9814-FE9E-A472-DEFB-7DED5023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7" y="1829554"/>
            <a:ext cx="4867448" cy="261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7"/>
    </mc:Choice>
    <mc:Fallback>
      <p:transition spd="slow" advTm="455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/>
              <a:t>Course Distribution by Category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r>
              <a:rPr lang="en-GB" dirty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en-GB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99B314-3970-7458-5DCE-A9C070C5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755" y="4438419"/>
            <a:ext cx="7182457" cy="1776517"/>
          </a:xfrm>
        </p:spPr>
        <p:txBody>
          <a:bodyPr/>
          <a:lstStyle/>
          <a:p>
            <a:r>
              <a:rPr lang="en-US" sz="2400" b="1" u="sng" dirty="0"/>
              <a:t>Interpretation: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Engineering dominates (390)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Followed by Arts and Science.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/>
              <a:t>Suggests emphasis on technical education.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6F1F8-5C90-D6FD-9D92-5A36D33CB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56" y="1831962"/>
            <a:ext cx="5266695" cy="24810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1A5835-1226-2633-02CF-3C4E35E00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02"/>
    </mc:Choice>
    <mc:Fallback>
      <p:transition spd="slow" advTm="3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GB" dirty="0"/>
              <a:t>College Distribution Insights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6509210"/>
            <a:ext cx="1701018" cy="365125"/>
          </a:xfrm>
        </p:spPr>
        <p:txBody>
          <a:bodyPr rtlCol="0"/>
          <a:lstStyle/>
          <a:p>
            <a:pPr rtl="0"/>
            <a:r>
              <a:rPr lang="en-GB" dirty="0"/>
              <a:t>10/9/2021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927101-4FE3-7B20-10C8-B19EE9A06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000" y="1889991"/>
            <a:ext cx="5775077" cy="35964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A06CB-84C9-091B-0ED7-B5CBC0FC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23" y="1883316"/>
            <a:ext cx="4709036" cy="35964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174C61-6D41-77BB-D1D5-F6645AC6055A}"/>
              </a:ext>
            </a:extLst>
          </p:cNvPr>
          <p:cNvSpPr txBox="1"/>
          <p:nvPr/>
        </p:nvSpPr>
        <p:spPr>
          <a:xfrm>
            <a:off x="707923" y="5424449"/>
            <a:ext cx="8406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/>
              <a:t>Hightlight</a:t>
            </a:r>
            <a:r>
              <a:rPr lang="en-US" sz="2400" b="1" u="sng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Majority are PG courses (65.8%)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Concentration in specific regions</a:t>
            </a:r>
            <a:endParaRPr lang="en-GB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C0C38B-0CBF-B921-93E3-92ED4B709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36"/>
    </mc:Choice>
    <mc:Fallback>
      <p:transition spd="slow" advTm="5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rtlCol="0"/>
          <a:lstStyle/>
          <a:p>
            <a:r>
              <a:rPr lang="en-GB" dirty="0"/>
              <a:t>Aided vs Unaided Analysis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9A6ACBA-7591-BB99-0DAB-F85B06FF6EDE}"/>
              </a:ext>
            </a:extLst>
          </p:cNvPr>
          <p:cNvSpPr txBox="1">
            <a:spLocks/>
          </p:cNvSpPr>
          <p:nvPr/>
        </p:nvSpPr>
        <p:spPr>
          <a:xfrm>
            <a:off x="588505" y="5048250"/>
            <a:ext cx="8401624" cy="132556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latin typeface="Abadi" panose="020B06040201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0DA70C-D67A-765A-E1FC-373F7ECF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9" y="2314469"/>
            <a:ext cx="6200982" cy="31500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BA398AB-DE3C-D53A-0452-A88D63193A69}"/>
              </a:ext>
            </a:extLst>
          </p:cNvPr>
          <p:cNvSpPr txBox="1"/>
          <p:nvPr/>
        </p:nvSpPr>
        <p:spPr>
          <a:xfrm>
            <a:off x="750430" y="5595985"/>
            <a:ext cx="69219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Insights: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62.41% of courses are unaided Professional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Courses are more common in unaided colleges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10"/>
    </mc:Choice>
    <mc:Fallback>
      <p:transition spd="slow" advTm="350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27FCD02-E489-AF7F-1336-709E890D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9" y="123825"/>
            <a:ext cx="10678142" cy="1325563"/>
          </a:xfrm>
        </p:spPr>
        <p:txBody>
          <a:bodyPr rtlCol="0"/>
          <a:lstStyle/>
          <a:p>
            <a:r>
              <a:rPr lang="en-GB" dirty="0"/>
              <a:t>Top Performing Colleges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9BB2B6-4978-97E4-91D7-947BDA53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790565"/>
            <a:ext cx="5443737" cy="356284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73A2580-A9B9-338A-C8BE-62E340F9ABC8}"/>
              </a:ext>
            </a:extLst>
          </p:cNvPr>
          <p:cNvSpPr txBox="1">
            <a:spLocks/>
          </p:cNvSpPr>
          <p:nvPr/>
        </p:nvSpPr>
        <p:spPr>
          <a:xfrm>
            <a:off x="545642" y="5408612"/>
            <a:ext cx="10678142" cy="132556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5BCE0C-CC7B-5AC7-69E4-1F45D46060A4}"/>
              </a:ext>
            </a:extLst>
          </p:cNvPr>
          <p:cNvSpPr txBox="1"/>
          <p:nvPr/>
        </p:nvSpPr>
        <p:spPr>
          <a:xfrm>
            <a:off x="545641" y="5792065"/>
            <a:ext cx="8626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Highlights: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Dr. Babasaheb Ambedkar Marathwada University leads in course variety.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Could be a hub for diverse education.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33"/>
    </mc:Choice>
    <mc:Fallback>
      <p:transition spd="slow" advTm="622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042" y="0"/>
            <a:ext cx="9779183" cy="1325563"/>
          </a:xfrm>
        </p:spPr>
        <p:txBody>
          <a:bodyPr rtlCol="0"/>
          <a:lstStyle/>
          <a:p>
            <a:r>
              <a:rPr lang="en-GB" dirty="0"/>
              <a:t>Average Duration by College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r>
              <a:rPr lang="en-GB" dirty="0"/>
              <a:t>10/9/2021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pPr rtl="0"/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B8D242B-020B-85E1-01CD-EF44CB350F42}"/>
              </a:ext>
            </a:extLst>
          </p:cNvPr>
          <p:cNvSpPr txBox="1">
            <a:spLocks/>
          </p:cNvSpPr>
          <p:nvPr/>
        </p:nvSpPr>
        <p:spPr>
          <a:xfrm>
            <a:off x="1167491" y="5395912"/>
            <a:ext cx="977918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80DAA-FE82-E5F9-AC01-9EA697C6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18" y="1819082"/>
            <a:ext cx="4318782" cy="3534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0FABC-4ED0-71F9-4136-D4CDA30261B1}"/>
              </a:ext>
            </a:extLst>
          </p:cNvPr>
          <p:cNvSpPr txBox="1"/>
          <p:nvPr/>
        </p:nvSpPr>
        <p:spPr>
          <a:xfrm>
            <a:off x="1903809" y="5615582"/>
            <a:ext cx="73851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Insights: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Several colleges have programs averaging 60 months.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Likely PhD or dual-degree institutions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7"/>
    </mc:Choice>
    <mc:Fallback>
      <p:transition spd="slow" advTm="47257"/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5_TF45331398_Win32" id="{5659B9E0-3971-467D-9BA2-B20B39D641FE}" vid="{E6DA4EDB-46C2-4D45-9E99-6BB2FEEE47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16c05727-aa75-4e4a-9b5f-8a80a1165891"/>
    <ds:schemaRef ds:uri="http://www.w3.org/XML/1998/namespace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311</TotalTime>
  <Words>349</Words>
  <Application>Microsoft Office PowerPoint</Application>
  <PresentationFormat>Widescreen</PresentationFormat>
  <Paragraphs>91</Paragraphs>
  <Slides>13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Abadi</vt:lpstr>
      <vt:lpstr>Arial</vt:lpstr>
      <vt:lpstr>Calibri</vt:lpstr>
      <vt:lpstr>Tenorite</vt:lpstr>
      <vt:lpstr>Wingdings</vt:lpstr>
      <vt:lpstr>Office Theme</vt:lpstr>
      <vt:lpstr>Educational Institutions and Courses Analytics Report</vt:lpstr>
      <vt:lpstr>Executive Summary</vt:lpstr>
      <vt:lpstr>Total Colleges by District</vt:lpstr>
      <vt:lpstr>Course Duration Analysis</vt:lpstr>
      <vt:lpstr>Course Distribution by Category</vt:lpstr>
      <vt:lpstr>College Distribution Insights</vt:lpstr>
      <vt:lpstr>Aided vs Unaided Analysis</vt:lpstr>
      <vt:lpstr>Top Performing Colleges</vt:lpstr>
      <vt:lpstr>Average Duration by College</vt:lpstr>
      <vt:lpstr>University-wise Course Distribution</vt:lpstr>
      <vt:lpstr>Specialization Trends</vt:lpstr>
      <vt:lpstr>Conclusion &amp;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Justice Kofi Annan Ekuban</dc:creator>
  <cp:lastModifiedBy>Justice Kofi Annan Ekuban</cp:lastModifiedBy>
  <cp:revision>20</cp:revision>
  <dcterms:created xsi:type="dcterms:W3CDTF">2025-07-09T05:54:07Z</dcterms:created>
  <dcterms:modified xsi:type="dcterms:W3CDTF">2025-07-09T15:49:41Z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